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59" r:id="rId5"/>
    <p:sldId id="260" r:id="rId6"/>
    <p:sldId id="271" r:id="rId7"/>
    <p:sldId id="272" r:id="rId8"/>
    <p:sldId id="274" r:id="rId9"/>
    <p:sldId id="275" r:id="rId10"/>
    <p:sldId id="261" r:id="rId11"/>
    <p:sldId id="262" r:id="rId12"/>
    <p:sldId id="263" r:id="rId13"/>
    <p:sldId id="264" r:id="rId14"/>
    <p:sldId id="265" r:id="rId15"/>
    <p:sldId id="266" r:id="rId16"/>
    <p:sldId id="267" r:id="rId17"/>
    <p:sldId id="268" r:id="rId18"/>
    <p:sldId id="269" r:id="rId19"/>
    <p:sldId id="270" r:id="rId20"/>
    <p:sldId id="273" r:id="rId21"/>
    <p:sldId id="276" r:id="rId22"/>
    <p:sldId id="277" r:id="rId23"/>
    <p:sldId id="278" r:id="rId24"/>
    <p:sldId id="279" r:id="rId2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96CA746-A89E-4D44-B626-533372A0B96A}" type="datetimeFigureOut">
              <a:rPr lang="fa-IR" smtClean="0"/>
              <a:t>1432/11/07</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3B6C9EC-EE56-45A4-8A24-A3C51AA9E3EF}"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6CA746-A89E-4D44-B626-533372A0B96A}" type="datetimeFigureOut">
              <a:rPr lang="fa-IR" smtClean="0"/>
              <a:t>1432/11/07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3B6C9EC-EE56-45A4-8A24-A3C51AA9E3EF}"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6CA746-A89E-4D44-B626-533372A0B96A}" type="datetimeFigureOut">
              <a:rPr lang="fa-IR" smtClean="0"/>
              <a:t>1432/11/07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3B6C9EC-EE56-45A4-8A24-A3C51AA9E3EF}"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96CA746-A89E-4D44-B626-533372A0B96A}" type="datetimeFigureOut">
              <a:rPr lang="fa-IR" smtClean="0"/>
              <a:t>1432/11/07</a:t>
            </a:fld>
            <a:endParaRPr lang="fa-IR"/>
          </a:p>
        </p:txBody>
      </p:sp>
      <p:sp>
        <p:nvSpPr>
          <p:cNvPr id="9" name="Slide Number Placeholder 8"/>
          <p:cNvSpPr>
            <a:spLocks noGrp="1"/>
          </p:cNvSpPr>
          <p:nvPr>
            <p:ph type="sldNum" sz="quarter" idx="15"/>
          </p:nvPr>
        </p:nvSpPr>
        <p:spPr/>
        <p:txBody>
          <a:bodyPr rtlCol="0"/>
          <a:lstStyle/>
          <a:p>
            <a:fld id="{63B6C9EC-EE56-45A4-8A24-A3C51AA9E3EF}" type="slidenum">
              <a:rPr lang="fa-IR" smtClean="0"/>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96CA746-A89E-4D44-B626-533372A0B96A}" type="datetimeFigureOut">
              <a:rPr lang="fa-IR" smtClean="0"/>
              <a:t>1432/11/07</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3B6C9EC-EE56-45A4-8A24-A3C51AA9E3EF}"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96CA746-A89E-4D44-B626-533372A0B96A}" type="datetimeFigureOut">
              <a:rPr lang="fa-IR" smtClean="0"/>
              <a:t>1432/11/07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3B6C9EC-EE56-45A4-8A24-A3C51AA9E3EF}" type="slidenum">
              <a:rPr lang="fa-IR" smtClean="0"/>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96CA746-A89E-4D44-B626-533372A0B96A}" type="datetimeFigureOut">
              <a:rPr lang="fa-IR" smtClean="0"/>
              <a:t>1432/11/07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3B6C9EC-EE56-45A4-8A24-A3C51AA9E3EF}" type="slidenum">
              <a:rPr lang="fa-IR" smtClean="0"/>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96CA746-A89E-4D44-B626-533372A0B96A}" type="datetimeFigureOut">
              <a:rPr lang="fa-IR" smtClean="0"/>
              <a:t>1432/11/07</a:t>
            </a:fld>
            <a:endParaRPr lang="fa-IR"/>
          </a:p>
        </p:txBody>
      </p:sp>
      <p:sp>
        <p:nvSpPr>
          <p:cNvPr id="7" name="Slide Number Placeholder 6"/>
          <p:cNvSpPr>
            <a:spLocks noGrp="1"/>
          </p:cNvSpPr>
          <p:nvPr>
            <p:ph type="sldNum" sz="quarter" idx="11"/>
          </p:nvPr>
        </p:nvSpPr>
        <p:spPr/>
        <p:txBody>
          <a:bodyPr rtlCol="0"/>
          <a:lstStyle/>
          <a:p>
            <a:fld id="{63B6C9EC-EE56-45A4-8A24-A3C51AA9E3EF}" type="slidenum">
              <a:rPr lang="fa-IR" smtClean="0"/>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CA746-A89E-4D44-B626-533372A0B96A}" type="datetimeFigureOut">
              <a:rPr lang="fa-IR" smtClean="0"/>
              <a:t>1432/11/07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3B6C9EC-EE56-45A4-8A24-A3C51AA9E3EF}"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96CA746-A89E-4D44-B626-533372A0B96A}" type="datetimeFigureOut">
              <a:rPr lang="fa-IR" smtClean="0"/>
              <a:t>1432/11/07</a:t>
            </a:fld>
            <a:endParaRPr lang="fa-IR"/>
          </a:p>
        </p:txBody>
      </p:sp>
      <p:sp>
        <p:nvSpPr>
          <p:cNvPr id="22" name="Slide Number Placeholder 21"/>
          <p:cNvSpPr>
            <a:spLocks noGrp="1"/>
          </p:cNvSpPr>
          <p:nvPr>
            <p:ph type="sldNum" sz="quarter" idx="15"/>
          </p:nvPr>
        </p:nvSpPr>
        <p:spPr/>
        <p:txBody>
          <a:bodyPr rtlCol="0"/>
          <a:lstStyle/>
          <a:p>
            <a:fld id="{63B6C9EC-EE56-45A4-8A24-A3C51AA9E3EF}" type="slidenum">
              <a:rPr lang="fa-IR" smtClean="0"/>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96CA746-A89E-4D44-B626-533372A0B96A}" type="datetimeFigureOut">
              <a:rPr lang="fa-IR" smtClean="0"/>
              <a:t>1432/11/07</a:t>
            </a:fld>
            <a:endParaRPr lang="fa-IR"/>
          </a:p>
        </p:txBody>
      </p:sp>
      <p:sp>
        <p:nvSpPr>
          <p:cNvPr id="18" name="Slide Number Placeholder 17"/>
          <p:cNvSpPr>
            <a:spLocks noGrp="1"/>
          </p:cNvSpPr>
          <p:nvPr>
            <p:ph type="sldNum" sz="quarter" idx="11"/>
          </p:nvPr>
        </p:nvSpPr>
        <p:spPr/>
        <p:txBody>
          <a:bodyPr rtlCol="0"/>
          <a:lstStyle/>
          <a:p>
            <a:fld id="{63B6C9EC-EE56-45A4-8A24-A3C51AA9E3EF}" type="slidenum">
              <a:rPr lang="fa-IR" smtClean="0"/>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96CA746-A89E-4D44-B626-533372A0B96A}" type="datetimeFigureOut">
              <a:rPr lang="fa-IR" smtClean="0"/>
              <a:t>1432/11/07</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3B6C9EC-EE56-45A4-8A24-A3C51AA9E3EF}"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5984" y="500042"/>
            <a:ext cx="6172200" cy="1894362"/>
          </a:xfrm>
        </p:spPr>
        <p:txBody>
          <a:bodyPr>
            <a:normAutofit/>
          </a:bodyPr>
          <a:lstStyle/>
          <a:p>
            <a:pPr algn="ctr"/>
            <a:r>
              <a:rPr lang="fa-IR" sz="6000" dirty="0" smtClean="0">
                <a:cs typeface="B Nazanin" pitchFamily="2" charset="-78"/>
              </a:rPr>
              <a:t>بسم الله الرحمن الرحيم</a:t>
            </a:r>
            <a:endParaRPr lang="fa-IR" sz="6000" dirty="0">
              <a:cs typeface="B Nazanin" pitchFamily="2" charset="-78"/>
            </a:endParaRPr>
          </a:p>
        </p:txBody>
      </p:sp>
      <p:sp>
        <p:nvSpPr>
          <p:cNvPr id="3" name="Subtitle 2"/>
          <p:cNvSpPr>
            <a:spLocks noGrp="1"/>
          </p:cNvSpPr>
          <p:nvPr>
            <p:ph type="subTitle" idx="1"/>
          </p:nvPr>
        </p:nvSpPr>
        <p:spPr>
          <a:xfrm>
            <a:off x="2214546" y="2857496"/>
            <a:ext cx="6172200" cy="1371600"/>
          </a:xfrm>
        </p:spPr>
        <p:txBody>
          <a:bodyPr>
            <a:normAutofit/>
          </a:bodyPr>
          <a:lstStyle/>
          <a:p>
            <a:pPr algn="ctr"/>
            <a:r>
              <a:rPr lang="fa-IR" sz="7200" dirty="0" smtClean="0">
                <a:solidFill>
                  <a:srgbClr val="FF0000"/>
                </a:solidFill>
                <a:cs typeface="B Nazanin" pitchFamily="2" charset="-78"/>
              </a:rPr>
              <a:t>استفاده از اطلاعات</a:t>
            </a:r>
            <a:endParaRPr lang="fa-IR" sz="7200" dirty="0">
              <a:solidFill>
                <a:srgbClr val="FF0000"/>
              </a:solidFill>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00232" y="1714488"/>
            <a:ext cx="6172200" cy="4286280"/>
          </a:xfrm>
        </p:spPr>
        <p:txBody>
          <a:bodyPr>
            <a:normAutofit/>
          </a:bodyPr>
          <a:lstStyle/>
          <a:p>
            <a:pPr algn="r"/>
            <a:r>
              <a:rPr lang="fa-IR" sz="2400" dirty="0" smtClean="0">
                <a:cs typeface="B Nazanin" pitchFamily="2" charset="-78"/>
              </a:rPr>
              <a:t>1- مستند كردن كيفيت خدمات</a:t>
            </a:r>
          </a:p>
          <a:p>
            <a:pPr algn="r"/>
            <a:r>
              <a:rPr lang="fa-IR" sz="2400" dirty="0" smtClean="0">
                <a:cs typeface="B Nazanin" pitchFamily="2" charset="-78"/>
              </a:rPr>
              <a:t>2- محك زني (</a:t>
            </a:r>
            <a:r>
              <a:rPr lang="en-US" sz="2400" dirty="0" err="1" smtClean="0">
                <a:cs typeface="B Nazanin" pitchFamily="2" charset="-78"/>
              </a:rPr>
              <a:t>benchmarcking</a:t>
            </a:r>
            <a:r>
              <a:rPr lang="fa-IR" sz="2400" dirty="0" smtClean="0">
                <a:cs typeface="B Nazanin" pitchFamily="2" charset="-78"/>
              </a:rPr>
              <a:t>)</a:t>
            </a:r>
          </a:p>
          <a:p>
            <a:pPr algn="r"/>
            <a:r>
              <a:rPr lang="fa-IR" sz="2400" dirty="0" smtClean="0">
                <a:cs typeface="B Nazanin" pitchFamily="2" charset="-78"/>
              </a:rPr>
              <a:t>3-مقايسه در طول زمان </a:t>
            </a:r>
          </a:p>
          <a:p>
            <a:pPr algn="r"/>
            <a:r>
              <a:rPr lang="fa-IR" sz="2400" dirty="0" smtClean="0">
                <a:cs typeface="B Nazanin" pitchFamily="2" charset="-78"/>
              </a:rPr>
              <a:t>4- قضاوت در مورد خدمات </a:t>
            </a:r>
          </a:p>
          <a:p>
            <a:pPr algn="r"/>
            <a:r>
              <a:rPr lang="fa-IR" sz="2400" dirty="0" smtClean="0">
                <a:cs typeface="B Nazanin" pitchFamily="2" charset="-78"/>
              </a:rPr>
              <a:t>5- تعيين اولويت ها</a:t>
            </a:r>
          </a:p>
          <a:p>
            <a:pPr algn="r"/>
            <a:r>
              <a:rPr lang="fa-IR" sz="2400" dirty="0" smtClean="0">
                <a:cs typeface="B Nazanin" pitchFamily="2" charset="-78"/>
              </a:rPr>
              <a:t>6- حمايتي جهت پاسخگويي</a:t>
            </a:r>
          </a:p>
          <a:p>
            <a:pPr algn="r"/>
            <a:r>
              <a:rPr lang="fa-IR" sz="2400" dirty="0" smtClean="0">
                <a:cs typeface="B Nazanin" pitchFamily="2" charset="-78"/>
              </a:rPr>
              <a:t>7-اعتبار بخشي</a:t>
            </a:r>
          </a:p>
          <a:p>
            <a:pPr algn="r"/>
            <a:r>
              <a:rPr lang="fa-IR" sz="2400" dirty="0" smtClean="0">
                <a:cs typeface="B Nazanin" pitchFamily="2" charset="-78"/>
              </a:rPr>
              <a:t>8- حمايت از ارتقاء كيفي</a:t>
            </a:r>
          </a:p>
          <a:p>
            <a:pPr algn="r"/>
            <a:r>
              <a:rPr lang="fa-IR" sz="2400" dirty="0" smtClean="0">
                <a:cs typeface="B Nazanin" pitchFamily="2" charset="-78"/>
              </a:rPr>
              <a:t>9-حمايت از بيماران براي انتخاب درمانگر</a:t>
            </a:r>
          </a:p>
          <a:p>
            <a:pPr algn="r"/>
            <a:endParaRPr lang="fa-IR" dirty="0"/>
          </a:p>
        </p:txBody>
      </p:sp>
      <p:sp>
        <p:nvSpPr>
          <p:cNvPr id="4" name="Rectangle 3"/>
          <p:cNvSpPr/>
          <p:nvPr/>
        </p:nvSpPr>
        <p:spPr>
          <a:xfrm>
            <a:off x="1285853" y="857232"/>
            <a:ext cx="6643734" cy="584775"/>
          </a:xfrm>
          <a:prstGeom prst="rect">
            <a:avLst/>
          </a:prstGeom>
        </p:spPr>
        <p:txBody>
          <a:bodyPr wrap="square">
            <a:spAutoFit/>
          </a:bodyPr>
          <a:lstStyle/>
          <a:p>
            <a:r>
              <a:rPr lang="fa-IR" sz="3200" b="1" dirty="0" smtClean="0">
                <a:solidFill>
                  <a:srgbClr val="C00000"/>
                </a:solidFill>
                <a:cs typeface="B Nazanin" pitchFamily="2" charset="-78"/>
              </a:rPr>
              <a:t>اهداف  استفاده ازشاخص هاي باليني</a:t>
            </a:r>
            <a:endParaRPr lang="fa-IR" sz="3200" b="1" dirty="0">
              <a:solidFill>
                <a:srgbClr val="C00000"/>
              </a:solidFill>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1538" y="1500174"/>
            <a:ext cx="7315208" cy="3500462"/>
          </a:xfrm>
        </p:spPr>
        <p:txBody>
          <a:bodyPr>
            <a:noAutofit/>
          </a:bodyPr>
          <a:lstStyle/>
          <a:p>
            <a:pPr algn="r"/>
            <a:r>
              <a:rPr lang="fa-IR" sz="2400" dirty="0" smtClean="0">
                <a:solidFill>
                  <a:schemeClr val="tx1"/>
                </a:solidFill>
                <a:cs typeface="B Nazanin" pitchFamily="2" charset="-78"/>
              </a:rPr>
              <a:t>1-انتخاب بيماران، فرايند مراقبت يا موضوع باليني(انتخاب موضوع)</a:t>
            </a:r>
          </a:p>
          <a:p>
            <a:pPr algn="r"/>
            <a:r>
              <a:rPr lang="fa-IR" sz="2400" dirty="0" smtClean="0">
                <a:solidFill>
                  <a:schemeClr val="tx1"/>
                </a:solidFill>
                <a:cs typeface="B Nazanin" pitchFamily="2" charset="-78"/>
              </a:rPr>
              <a:t>2-ايجاد تيم </a:t>
            </a:r>
          </a:p>
          <a:p>
            <a:pPr algn="r"/>
            <a:r>
              <a:rPr lang="fa-IR" sz="2400" dirty="0" smtClean="0">
                <a:solidFill>
                  <a:schemeClr val="tx1"/>
                </a:solidFill>
                <a:cs typeface="B Nazanin" pitchFamily="2" charset="-78"/>
              </a:rPr>
              <a:t>3- جستجوي مقالات وشواهد ترجيحاً گايدلاين ها</a:t>
            </a:r>
          </a:p>
          <a:p>
            <a:pPr algn="r"/>
            <a:r>
              <a:rPr lang="fa-IR" sz="2400" dirty="0" smtClean="0">
                <a:solidFill>
                  <a:schemeClr val="tx1"/>
                </a:solidFill>
                <a:cs typeface="B Nazanin" pitchFamily="2" charset="-78"/>
              </a:rPr>
              <a:t>4- انتخاب شاخص هاي باليني و استانداردها</a:t>
            </a:r>
          </a:p>
          <a:p>
            <a:pPr algn="r"/>
            <a:r>
              <a:rPr lang="fa-IR" sz="2400" dirty="0" smtClean="0">
                <a:solidFill>
                  <a:schemeClr val="tx1"/>
                </a:solidFill>
                <a:cs typeface="B Nazanin" pitchFamily="2" charset="-78"/>
              </a:rPr>
              <a:t>5- تعريف مختصات اندازه گيري</a:t>
            </a:r>
          </a:p>
          <a:p>
            <a:pPr algn="r"/>
            <a:r>
              <a:rPr lang="fa-IR" sz="2400" dirty="0" smtClean="0">
                <a:solidFill>
                  <a:schemeClr val="tx1"/>
                </a:solidFill>
                <a:cs typeface="B Nazanin" pitchFamily="2" charset="-78"/>
              </a:rPr>
              <a:t>6-اجرا (</a:t>
            </a:r>
            <a:r>
              <a:rPr lang="en-US" sz="2400" dirty="0" err="1" smtClean="0">
                <a:solidFill>
                  <a:schemeClr val="tx1"/>
                </a:solidFill>
                <a:cs typeface="B Nazanin" pitchFamily="2" charset="-78"/>
              </a:rPr>
              <a:t>operationalisation</a:t>
            </a:r>
            <a:r>
              <a:rPr lang="fa-IR" sz="2400" dirty="0" smtClean="0">
                <a:solidFill>
                  <a:schemeClr val="tx1"/>
                </a:solidFill>
                <a:cs typeface="B Nazanin" pitchFamily="2" charset="-78"/>
              </a:rPr>
              <a:t>)</a:t>
            </a:r>
          </a:p>
          <a:p>
            <a:pPr algn="r"/>
            <a:r>
              <a:rPr lang="fa-IR" sz="2400" dirty="0" smtClean="0">
                <a:solidFill>
                  <a:schemeClr val="tx1"/>
                </a:solidFill>
                <a:cs typeface="B Nazanin" pitchFamily="2" charset="-78"/>
              </a:rPr>
              <a:t>7-گزارش</a:t>
            </a:r>
          </a:p>
          <a:p>
            <a:pPr algn="r"/>
            <a:r>
              <a:rPr lang="fa-IR" sz="2400" dirty="0" smtClean="0">
                <a:solidFill>
                  <a:schemeClr val="tx1"/>
                </a:solidFill>
                <a:cs typeface="B Nazanin" pitchFamily="2" charset="-78"/>
              </a:rPr>
              <a:t>8- استفاده براي ارتقاء كيفيت</a:t>
            </a:r>
            <a:endParaRPr lang="fa-IR" sz="2400" dirty="0">
              <a:solidFill>
                <a:schemeClr val="tx1"/>
              </a:solidFill>
              <a:cs typeface="B Nazanin" pitchFamily="2" charset="-78"/>
            </a:endParaRPr>
          </a:p>
        </p:txBody>
      </p:sp>
      <p:sp>
        <p:nvSpPr>
          <p:cNvPr id="4" name="Rectangle 3"/>
          <p:cNvSpPr/>
          <p:nvPr/>
        </p:nvSpPr>
        <p:spPr>
          <a:xfrm>
            <a:off x="4471008" y="500042"/>
            <a:ext cx="3352200" cy="707886"/>
          </a:xfrm>
          <a:prstGeom prst="rect">
            <a:avLst/>
          </a:prstGeom>
        </p:spPr>
        <p:txBody>
          <a:bodyPr wrap="none">
            <a:spAutoFit/>
          </a:bodyPr>
          <a:lstStyle/>
          <a:p>
            <a:r>
              <a:rPr lang="fa-IR" sz="4000" dirty="0" smtClean="0">
                <a:solidFill>
                  <a:srgbClr val="C00000"/>
                </a:solidFill>
                <a:cs typeface="B Nazanin" pitchFamily="2" charset="-78"/>
              </a:rPr>
              <a:t>مراحل توليد شاخص</a:t>
            </a:r>
            <a:endParaRPr lang="fa-IR" sz="4000" dirty="0">
              <a:solidFill>
                <a:srgbClr val="C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71604" y="1571612"/>
            <a:ext cx="7029456" cy="3643338"/>
          </a:xfrm>
        </p:spPr>
        <p:txBody>
          <a:bodyPr>
            <a:normAutofit/>
          </a:bodyPr>
          <a:lstStyle/>
          <a:p>
            <a:pPr algn="r"/>
            <a:r>
              <a:rPr lang="fa-IR" sz="2400" dirty="0" smtClean="0">
                <a:cs typeface="B Nazanin" pitchFamily="2" charset="-78"/>
              </a:rPr>
              <a:t>كريتريا:</a:t>
            </a:r>
          </a:p>
          <a:p>
            <a:pPr algn="r"/>
            <a:r>
              <a:rPr lang="fa-IR" sz="2400" dirty="0" smtClean="0">
                <a:cs typeface="B Nazanin" pitchFamily="2" charset="-78"/>
              </a:rPr>
              <a:t>1-با اهميت است ومشكل در اين زمينه وجود دارد(مراقبت زير حد مطلوب، نداشتن ايمني، شكايات، هزينه، افزايش انتظار بيماران و...)</a:t>
            </a:r>
          </a:p>
          <a:p>
            <a:pPr algn="r"/>
            <a:r>
              <a:rPr lang="fa-IR" sz="2400" dirty="0" smtClean="0">
                <a:cs typeface="B Nazanin" pitchFamily="2" charset="-78"/>
              </a:rPr>
              <a:t>2-جزء اهداف مهم سازمان، كشورو...</a:t>
            </a:r>
          </a:p>
          <a:p>
            <a:pPr algn="r"/>
            <a:r>
              <a:rPr lang="fa-IR" sz="2400" dirty="0" smtClean="0">
                <a:cs typeface="B Nazanin" pitchFamily="2" charset="-78"/>
              </a:rPr>
              <a:t>3-حجم بالا</a:t>
            </a:r>
          </a:p>
          <a:p>
            <a:pPr algn="r"/>
            <a:r>
              <a:rPr lang="fa-IR" sz="2400" dirty="0" smtClean="0">
                <a:cs typeface="B Nazanin" pitchFamily="2" charset="-78"/>
              </a:rPr>
              <a:t>4-در دسترس بودن  شواهد كافي</a:t>
            </a:r>
          </a:p>
          <a:p>
            <a:pPr algn="r"/>
            <a:r>
              <a:rPr lang="fa-IR" sz="2400" dirty="0" smtClean="0">
                <a:cs typeface="B Nazanin" pitchFamily="2" charset="-78"/>
              </a:rPr>
              <a:t>5- سهولت</a:t>
            </a:r>
          </a:p>
          <a:p>
            <a:pPr algn="r"/>
            <a:r>
              <a:rPr lang="fa-IR" sz="2400" dirty="0" smtClean="0">
                <a:cs typeface="B Nazanin" pitchFamily="2" charset="-78"/>
              </a:rPr>
              <a:t>6- فرصتي را براي مداخلات كلينيكي فراهم كند.</a:t>
            </a:r>
          </a:p>
          <a:p>
            <a:pPr algn="r"/>
            <a:endParaRPr lang="fa-IR" dirty="0"/>
          </a:p>
        </p:txBody>
      </p:sp>
      <p:sp>
        <p:nvSpPr>
          <p:cNvPr id="4" name="Rectangle 3"/>
          <p:cNvSpPr/>
          <p:nvPr/>
        </p:nvSpPr>
        <p:spPr>
          <a:xfrm>
            <a:off x="642910" y="571480"/>
            <a:ext cx="7492114" cy="892552"/>
          </a:xfrm>
          <a:prstGeom prst="rect">
            <a:avLst/>
          </a:prstGeom>
        </p:spPr>
        <p:txBody>
          <a:bodyPr wrap="square">
            <a:spAutoFit/>
          </a:bodyPr>
          <a:lstStyle/>
          <a:p>
            <a:r>
              <a:rPr lang="fa-IR" sz="4000" dirty="0" smtClean="0">
                <a:solidFill>
                  <a:srgbClr val="C00000"/>
                </a:solidFill>
                <a:cs typeface="B Nazanin" pitchFamily="2" charset="-78"/>
              </a:rPr>
              <a:t>قدم اول: انتخاب موضوع</a:t>
            </a:r>
          </a:p>
          <a:p>
            <a:endParaRPr lang="fa-IR" sz="1200" dirty="0">
              <a:solidFill>
                <a:srgbClr val="C00000"/>
              </a:solidFill>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00298" y="1571612"/>
            <a:ext cx="6172200" cy="1371600"/>
          </a:xfrm>
        </p:spPr>
        <p:txBody>
          <a:bodyPr>
            <a:noAutofit/>
          </a:bodyPr>
          <a:lstStyle/>
          <a:p>
            <a:pPr algn="r"/>
            <a:r>
              <a:rPr lang="fa-IR" sz="4400" dirty="0" smtClean="0">
                <a:cs typeface="B Nazanin" pitchFamily="2" charset="-78"/>
              </a:rPr>
              <a:t>1- انتخاب افراد</a:t>
            </a:r>
          </a:p>
          <a:p>
            <a:pPr algn="r"/>
            <a:r>
              <a:rPr lang="fa-IR" sz="4400" dirty="0" smtClean="0">
                <a:cs typeface="B Nazanin" pitchFamily="2" charset="-78"/>
              </a:rPr>
              <a:t>2-ساماندهي وتقسيم وظايف</a:t>
            </a:r>
            <a:endParaRPr lang="fa-IR" sz="4400" dirty="0">
              <a:cs typeface="B Nazanin" pitchFamily="2" charset="-78"/>
            </a:endParaRPr>
          </a:p>
        </p:txBody>
      </p:sp>
      <p:sp>
        <p:nvSpPr>
          <p:cNvPr id="4" name="Rectangle 3"/>
          <p:cNvSpPr/>
          <p:nvPr/>
        </p:nvSpPr>
        <p:spPr>
          <a:xfrm>
            <a:off x="1142976" y="642918"/>
            <a:ext cx="7188521" cy="707886"/>
          </a:xfrm>
          <a:prstGeom prst="rect">
            <a:avLst/>
          </a:prstGeom>
        </p:spPr>
        <p:txBody>
          <a:bodyPr wrap="square">
            <a:spAutoFit/>
          </a:bodyPr>
          <a:lstStyle/>
          <a:p>
            <a:r>
              <a:rPr lang="fa-IR" sz="4000" dirty="0" smtClean="0">
                <a:solidFill>
                  <a:srgbClr val="C00000"/>
                </a:solidFill>
                <a:cs typeface="B Nazanin" pitchFamily="2" charset="-78"/>
              </a:rPr>
              <a:t>قدم دوم: تشكيل تيم</a:t>
            </a:r>
            <a:endParaRPr lang="fa-IR" sz="4000" dirty="0">
              <a:solidFill>
                <a:srgbClr val="C00000"/>
              </a:solidFill>
              <a:cs typeface="B Nazanin"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0100" y="2071678"/>
            <a:ext cx="7600960" cy="1371600"/>
          </a:xfrm>
        </p:spPr>
        <p:txBody>
          <a:bodyPr>
            <a:noAutofit/>
          </a:bodyPr>
          <a:lstStyle/>
          <a:p>
            <a:pPr algn="r"/>
            <a:r>
              <a:rPr lang="fa-IR" sz="3200" dirty="0" smtClean="0"/>
              <a:t>1- </a:t>
            </a:r>
            <a:r>
              <a:rPr lang="fa-IR" sz="3200" dirty="0" smtClean="0">
                <a:cs typeface="B Nazanin" pitchFamily="2" charset="-78"/>
              </a:rPr>
              <a:t>تهيه اسناد از مقالات علمي براي ايجاد شاخص هاي مورد انتخاب</a:t>
            </a:r>
          </a:p>
          <a:p>
            <a:pPr algn="r"/>
            <a:r>
              <a:rPr lang="fa-IR" sz="3200" dirty="0" smtClean="0">
                <a:cs typeface="B Nazanin" pitchFamily="2" charset="-78"/>
              </a:rPr>
              <a:t>2- اجماع در مورد اطلاعات وعملكرد جستجو شده</a:t>
            </a:r>
            <a:endParaRPr lang="fa-IR" sz="3200" dirty="0">
              <a:cs typeface="B Nazanin" pitchFamily="2" charset="-78"/>
            </a:endParaRPr>
          </a:p>
        </p:txBody>
      </p:sp>
      <p:sp>
        <p:nvSpPr>
          <p:cNvPr id="4" name="Rectangle 3"/>
          <p:cNvSpPr/>
          <p:nvPr/>
        </p:nvSpPr>
        <p:spPr>
          <a:xfrm>
            <a:off x="902599" y="714356"/>
            <a:ext cx="7984878" cy="584775"/>
          </a:xfrm>
          <a:prstGeom prst="rect">
            <a:avLst/>
          </a:prstGeom>
        </p:spPr>
        <p:txBody>
          <a:bodyPr wrap="none">
            <a:spAutoFit/>
          </a:bodyPr>
          <a:lstStyle/>
          <a:p>
            <a:r>
              <a:rPr lang="fa-IR" sz="3200" b="1" dirty="0" smtClean="0">
                <a:solidFill>
                  <a:srgbClr val="C00000"/>
                </a:solidFill>
                <a:cs typeface="B Nazanin" pitchFamily="2" charset="-78"/>
              </a:rPr>
              <a:t>قدم سوم: جستجوي مقالات وشواهد ترجيحاً گايدلاين ها</a:t>
            </a:r>
            <a:endParaRPr lang="fa-IR" sz="3200" b="1" dirty="0">
              <a:solidFill>
                <a:srgbClr val="C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290" y="1500174"/>
            <a:ext cx="6958018" cy="1371600"/>
          </a:xfrm>
        </p:spPr>
        <p:txBody>
          <a:bodyPr>
            <a:noAutofit/>
          </a:bodyPr>
          <a:lstStyle/>
          <a:p>
            <a:pPr algn="r"/>
            <a:r>
              <a:rPr lang="fa-IR" sz="3200" dirty="0" smtClean="0">
                <a:cs typeface="B Nazanin" pitchFamily="2" charset="-78"/>
              </a:rPr>
              <a:t>1-اختصاصي بودن: استخراج توصيه ها از گايدلاين هاي مبتني بر شواهد</a:t>
            </a:r>
          </a:p>
          <a:p>
            <a:pPr algn="r"/>
            <a:r>
              <a:rPr lang="fa-IR" sz="3200" dirty="0" smtClean="0">
                <a:cs typeface="B Nazanin" pitchFamily="2" charset="-78"/>
              </a:rPr>
              <a:t>2- اولويت بندي : انتخاب در يك گروه متخصصين وبراساس كارايي، قابل اندازه گيري وقابليت </a:t>
            </a:r>
            <a:r>
              <a:rPr lang="fa-IR" sz="3200" dirty="0" smtClean="0">
                <a:cs typeface="B Nazanin" pitchFamily="2" charset="-78"/>
              </a:rPr>
              <a:t>ارتقاء(</a:t>
            </a:r>
            <a:r>
              <a:rPr lang="en-US" sz="3200" dirty="0" smtClean="0">
                <a:cs typeface="B Nazanin" pitchFamily="2" charset="-78"/>
              </a:rPr>
              <a:t>SMART</a:t>
            </a:r>
            <a:r>
              <a:rPr lang="fa-IR" sz="3200" dirty="0" smtClean="0">
                <a:cs typeface="B Nazanin" pitchFamily="2" charset="-78"/>
              </a:rPr>
              <a:t>)</a:t>
            </a:r>
            <a:endParaRPr lang="fa-IR" sz="3200" dirty="0">
              <a:cs typeface="B Nazanin" pitchFamily="2" charset="-78"/>
            </a:endParaRPr>
          </a:p>
        </p:txBody>
      </p:sp>
      <p:sp>
        <p:nvSpPr>
          <p:cNvPr id="4" name="Rectangle 3"/>
          <p:cNvSpPr/>
          <p:nvPr/>
        </p:nvSpPr>
        <p:spPr>
          <a:xfrm>
            <a:off x="785786" y="500042"/>
            <a:ext cx="7847784" cy="584775"/>
          </a:xfrm>
          <a:prstGeom prst="rect">
            <a:avLst/>
          </a:prstGeom>
        </p:spPr>
        <p:txBody>
          <a:bodyPr wrap="square">
            <a:spAutoFit/>
          </a:bodyPr>
          <a:lstStyle/>
          <a:p>
            <a:r>
              <a:rPr lang="fa-IR" sz="3200" dirty="0" smtClean="0">
                <a:solidFill>
                  <a:srgbClr val="C00000"/>
                </a:solidFill>
                <a:cs typeface="B Nazanin" pitchFamily="2" charset="-78"/>
              </a:rPr>
              <a:t>قدم چهارم- انتخاب شاخص هاي باليني و استانداردها</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28860" y="1785926"/>
            <a:ext cx="6172200" cy="3286148"/>
          </a:xfrm>
        </p:spPr>
        <p:txBody>
          <a:bodyPr>
            <a:normAutofit/>
          </a:bodyPr>
          <a:lstStyle/>
          <a:p>
            <a:pPr algn="r"/>
            <a:r>
              <a:rPr lang="fa-IR" sz="2800" dirty="0" smtClean="0">
                <a:cs typeface="B Nazanin" pitchFamily="2" charset="-78"/>
              </a:rPr>
              <a:t>1- تعريف شاخص هاواستانداردها</a:t>
            </a:r>
          </a:p>
          <a:p>
            <a:pPr algn="r"/>
            <a:r>
              <a:rPr lang="fa-IR" sz="2800" dirty="0" smtClean="0">
                <a:cs typeface="B Nazanin" pitchFamily="2" charset="-78"/>
              </a:rPr>
              <a:t>2-تعيين جمعيت هدف</a:t>
            </a:r>
          </a:p>
          <a:p>
            <a:pPr algn="r"/>
            <a:r>
              <a:rPr lang="fa-IR" sz="2800" dirty="0" smtClean="0">
                <a:cs typeface="B Nazanin" pitchFamily="2" charset="-78"/>
              </a:rPr>
              <a:t>3-تعيين كرايترياي ورود وخروج</a:t>
            </a:r>
          </a:p>
          <a:p>
            <a:pPr algn="r"/>
            <a:r>
              <a:rPr lang="fa-IR" sz="2800" dirty="0" smtClean="0">
                <a:cs typeface="B Nazanin" pitchFamily="2" charset="-78"/>
              </a:rPr>
              <a:t>4- تعيين فاكتورهاي مخدوش كننده و استراتژي </a:t>
            </a:r>
            <a:r>
              <a:rPr lang="en-US" sz="2800" dirty="0" smtClean="0">
                <a:cs typeface="B Nazanin" pitchFamily="2" charset="-78"/>
              </a:rPr>
              <a:t>risk adjustment</a:t>
            </a:r>
            <a:endParaRPr lang="fa-IR" sz="2800" dirty="0" smtClean="0">
              <a:cs typeface="B Nazanin" pitchFamily="2" charset="-78"/>
            </a:endParaRPr>
          </a:p>
          <a:p>
            <a:pPr algn="r"/>
            <a:r>
              <a:rPr lang="fa-IR" sz="2800" dirty="0" smtClean="0">
                <a:cs typeface="B Nazanin" pitchFamily="2" charset="-78"/>
              </a:rPr>
              <a:t>5- اجماع و شيوه دسته بندي</a:t>
            </a:r>
          </a:p>
          <a:p>
            <a:pPr algn="r"/>
            <a:endParaRPr lang="fa-IR" dirty="0"/>
          </a:p>
        </p:txBody>
      </p:sp>
      <p:sp>
        <p:nvSpPr>
          <p:cNvPr id="4" name="Rectangle 3"/>
          <p:cNvSpPr/>
          <p:nvPr/>
        </p:nvSpPr>
        <p:spPr>
          <a:xfrm>
            <a:off x="1000100" y="714356"/>
            <a:ext cx="7528023" cy="830997"/>
          </a:xfrm>
          <a:prstGeom prst="rect">
            <a:avLst/>
          </a:prstGeom>
        </p:spPr>
        <p:txBody>
          <a:bodyPr wrap="none">
            <a:spAutoFit/>
          </a:bodyPr>
          <a:lstStyle/>
          <a:p>
            <a:r>
              <a:rPr lang="fa-IR" sz="4800" dirty="0" smtClean="0">
                <a:solidFill>
                  <a:srgbClr val="C00000"/>
                </a:solidFill>
                <a:cs typeface="B Nazanin" pitchFamily="2" charset="-78"/>
              </a:rPr>
              <a:t>قدم پنجم: تعريف مختصات اندازه گيري</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0" y="1785926"/>
            <a:ext cx="6172200" cy="4588996"/>
          </a:xfrm>
        </p:spPr>
        <p:txBody>
          <a:bodyPr>
            <a:normAutofit/>
          </a:bodyPr>
          <a:lstStyle/>
          <a:p>
            <a:pPr algn="r"/>
            <a:r>
              <a:rPr lang="fa-IR" sz="3200" dirty="0" smtClean="0">
                <a:cs typeface="B Nazanin" pitchFamily="2" charset="-78"/>
              </a:rPr>
              <a:t>1- تعيين منبع داده</a:t>
            </a:r>
          </a:p>
          <a:p>
            <a:pPr algn="r"/>
            <a:r>
              <a:rPr lang="fa-IR" sz="3200" dirty="0" smtClean="0">
                <a:cs typeface="B Nazanin" pitchFamily="2" charset="-78"/>
              </a:rPr>
              <a:t>2- پيش بيني يك روش جمع آوري داده توسط افراد تعليم ديده</a:t>
            </a:r>
          </a:p>
          <a:p>
            <a:pPr algn="r"/>
            <a:r>
              <a:rPr lang="fa-IR" sz="3200" dirty="0" smtClean="0">
                <a:cs typeface="B Nazanin" pitchFamily="2" charset="-78"/>
              </a:rPr>
              <a:t>3-ايجاد يك برنامه اجرا</a:t>
            </a:r>
          </a:p>
          <a:p>
            <a:pPr algn="r"/>
            <a:r>
              <a:rPr lang="fa-IR" sz="3200" dirty="0" smtClean="0">
                <a:cs typeface="B Nazanin" pitchFamily="2" charset="-78"/>
              </a:rPr>
              <a:t>4- تعيين صحت وقابليت اطمينان</a:t>
            </a:r>
          </a:p>
          <a:p>
            <a:pPr algn="r"/>
            <a:r>
              <a:rPr lang="fa-IR" sz="3200" dirty="0" smtClean="0">
                <a:cs typeface="B Nazanin" pitchFamily="2" charset="-78"/>
              </a:rPr>
              <a:t>5- تطبيق شاخص ها(</a:t>
            </a:r>
            <a:r>
              <a:rPr lang="en-US" sz="3200" dirty="0" smtClean="0">
                <a:cs typeface="B Nazanin" pitchFamily="2" charset="-78"/>
              </a:rPr>
              <a:t>adjust</a:t>
            </a:r>
            <a:r>
              <a:rPr lang="fa-IR" sz="3200" dirty="0" smtClean="0">
                <a:cs typeface="B Nazanin" pitchFamily="2" charset="-78"/>
              </a:rPr>
              <a:t>)</a:t>
            </a:r>
            <a:endParaRPr lang="fa-IR" sz="3200" dirty="0">
              <a:cs typeface="B Nazanin" pitchFamily="2" charset="-78"/>
            </a:endParaRPr>
          </a:p>
        </p:txBody>
      </p:sp>
      <p:sp>
        <p:nvSpPr>
          <p:cNvPr id="4" name="Rectangle 3"/>
          <p:cNvSpPr/>
          <p:nvPr/>
        </p:nvSpPr>
        <p:spPr>
          <a:xfrm>
            <a:off x="571472" y="785794"/>
            <a:ext cx="8171382" cy="707886"/>
          </a:xfrm>
          <a:prstGeom prst="rect">
            <a:avLst/>
          </a:prstGeom>
        </p:spPr>
        <p:txBody>
          <a:bodyPr wrap="square">
            <a:spAutoFit/>
          </a:bodyPr>
          <a:lstStyle/>
          <a:p>
            <a:r>
              <a:rPr lang="fa-IR" sz="4000" b="1" dirty="0" smtClean="0">
                <a:solidFill>
                  <a:srgbClr val="C00000"/>
                </a:solidFill>
                <a:cs typeface="B Nazanin" pitchFamily="2" charset="-78"/>
              </a:rPr>
              <a:t>قدم ششم: اجرا (</a:t>
            </a:r>
            <a:r>
              <a:rPr lang="en-US" sz="4000" b="1" dirty="0" err="1" smtClean="0">
                <a:solidFill>
                  <a:srgbClr val="C00000"/>
                </a:solidFill>
                <a:cs typeface="B Nazanin" pitchFamily="2" charset="-78"/>
              </a:rPr>
              <a:t>operationalisation</a:t>
            </a:r>
            <a:r>
              <a:rPr lang="fa-IR" sz="4000" dirty="0" smtClean="0">
                <a:solidFill>
                  <a:srgbClr val="C00000"/>
                </a:solidFill>
                <a:cs typeface="B Nazanin" pitchFamily="2" charset="-78"/>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8662" y="1571612"/>
            <a:ext cx="7386646" cy="2786082"/>
          </a:xfrm>
        </p:spPr>
        <p:txBody>
          <a:bodyPr>
            <a:noAutofit/>
          </a:bodyPr>
          <a:lstStyle/>
          <a:p>
            <a:pPr algn="r"/>
            <a:r>
              <a:rPr lang="fa-IR" sz="3200" dirty="0" smtClean="0">
                <a:cs typeface="B Nazanin" pitchFamily="2" charset="-78"/>
              </a:rPr>
              <a:t>1- تحليل آماري، </a:t>
            </a:r>
            <a:r>
              <a:rPr lang="en-US" sz="3200" dirty="0" smtClean="0">
                <a:cs typeface="B Nazanin" pitchFamily="2" charset="-78"/>
              </a:rPr>
              <a:t>tabulation</a:t>
            </a:r>
            <a:r>
              <a:rPr lang="fa-IR" sz="3200" dirty="0" smtClean="0">
                <a:cs typeface="B Nazanin" pitchFamily="2" charset="-78"/>
              </a:rPr>
              <a:t>و ارائه  داده ها</a:t>
            </a:r>
          </a:p>
          <a:p>
            <a:pPr algn="r"/>
            <a:r>
              <a:rPr lang="fa-IR" sz="3200" dirty="0" smtClean="0">
                <a:cs typeface="B Nazanin" pitchFamily="2" charset="-78"/>
              </a:rPr>
              <a:t>2- تصصيح متغيرهاي اقتصادي- اجتماعي و...</a:t>
            </a:r>
          </a:p>
          <a:p>
            <a:pPr algn="r"/>
            <a:r>
              <a:rPr lang="fa-IR" sz="3200" dirty="0" smtClean="0">
                <a:cs typeface="B Nazanin" pitchFamily="2" charset="-78"/>
              </a:rPr>
              <a:t>3- توضيح واضح نتايج</a:t>
            </a:r>
            <a:endParaRPr lang="fa-IR" sz="3200" dirty="0">
              <a:cs typeface="B Nazanin" pitchFamily="2" charset="-78"/>
            </a:endParaRPr>
          </a:p>
        </p:txBody>
      </p:sp>
      <p:sp>
        <p:nvSpPr>
          <p:cNvPr id="4" name="Rectangle 3"/>
          <p:cNvSpPr/>
          <p:nvPr/>
        </p:nvSpPr>
        <p:spPr>
          <a:xfrm>
            <a:off x="2428861" y="571480"/>
            <a:ext cx="5788758" cy="923330"/>
          </a:xfrm>
          <a:prstGeom prst="rect">
            <a:avLst/>
          </a:prstGeom>
        </p:spPr>
        <p:txBody>
          <a:bodyPr wrap="square">
            <a:spAutoFit/>
          </a:bodyPr>
          <a:lstStyle/>
          <a:p>
            <a:r>
              <a:rPr lang="fa-IR" sz="5400" b="1" dirty="0" smtClean="0">
                <a:solidFill>
                  <a:srgbClr val="C00000"/>
                </a:solidFill>
                <a:cs typeface="B Nazanin" pitchFamily="2" charset="-78"/>
              </a:rPr>
              <a:t>قدم هفتم: گزارش</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71604" y="1857364"/>
            <a:ext cx="6958018" cy="4000528"/>
          </a:xfrm>
        </p:spPr>
        <p:txBody>
          <a:bodyPr>
            <a:noAutofit/>
          </a:bodyPr>
          <a:lstStyle/>
          <a:p>
            <a:pPr algn="r"/>
            <a:r>
              <a:rPr lang="fa-IR" sz="2800" dirty="0" smtClean="0">
                <a:cs typeface="B Nazanin" pitchFamily="2" charset="-78"/>
              </a:rPr>
              <a:t>1- ارائه بازخورد به منظور مقايسه هاي دروني، خارجي ومقايسه با استاندارد</a:t>
            </a:r>
          </a:p>
          <a:p>
            <a:pPr algn="r"/>
            <a:r>
              <a:rPr lang="fa-IR" sz="2800" dirty="0" smtClean="0">
                <a:cs typeface="B Nazanin" pitchFamily="2" charset="-78"/>
              </a:rPr>
              <a:t>2- تحليل وبحث در مورد شاخص هاي باليني نامطلوب</a:t>
            </a:r>
          </a:p>
          <a:p>
            <a:pPr algn="r"/>
            <a:r>
              <a:rPr lang="fa-IR" sz="2800" dirty="0" smtClean="0">
                <a:cs typeface="B Nazanin" pitchFamily="2" charset="-78"/>
              </a:rPr>
              <a:t>3- آناليزفاكتورهاي كاهنده وافزاينده مراقبت هاي مطلوب</a:t>
            </a:r>
          </a:p>
          <a:p>
            <a:pPr algn="r"/>
            <a:r>
              <a:rPr lang="fa-IR" sz="2800" dirty="0" smtClean="0">
                <a:cs typeface="B Nazanin" pitchFamily="2" charset="-78"/>
              </a:rPr>
              <a:t>4-طراحي براي ارتقاء و اجراي استراتژي ها </a:t>
            </a:r>
          </a:p>
          <a:p>
            <a:pPr algn="r"/>
            <a:r>
              <a:rPr lang="fa-IR" sz="2800" dirty="0" smtClean="0">
                <a:cs typeface="B Nazanin" pitchFamily="2" charset="-78"/>
              </a:rPr>
              <a:t>5-پايش شاخص ها به منظور اندازه گيري اثرات و حفظ وضعيت مطلوب</a:t>
            </a:r>
          </a:p>
          <a:p>
            <a:pPr algn="r"/>
            <a:endParaRPr lang="fa-IR" sz="2800" dirty="0" smtClean="0"/>
          </a:p>
          <a:p>
            <a:pPr algn="r"/>
            <a:endParaRPr lang="fa-IR" sz="2800" dirty="0"/>
          </a:p>
        </p:txBody>
      </p:sp>
      <p:sp>
        <p:nvSpPr>
          <p:cNvPr id="4" name="Rectangle 3"/>
          <p:cNvSpPr/>
          <p:nvPr/>
        </p:nvSpPr>
        <p:spPr>
          <a:xfrm>
            <a:off x="608897" y="714356"/>
            <a:ext cx="8140370" cy="830997"/>
          </a:xfrm>
          <a:prstGeom prst="rect">
            <a:avLst/>
          </a:prstGeom>
        </p:spPr>
        <p:txBody>
          <a:bodyPr wrap="none">
            <a:spAutoFit/>
          </a:bodyPr>
          <a:lstStyle/>
          <a:p>
            <a:r>
              <a:rPr lang="fa-IR" sz="4800" b="1" dirty="0" smtClean="0">
                <a:solidFill>
                  <a:srgbClr val="C00000"/>
                </a:solidFill>
                <a:cs typeface="B Nazanin" pitchFamily="2" charset="-78"/>
              </a:rPr>
              <a:t>قدم هشتم: استفاده براي ارتقاء كيفيت</a:t>
            </a:r>
            <a:endParaRPr lang="fa-IR" sz="4800" b="1" dirty="0">
              <a:solidFill>
                <a:srgbClr val="C00000"/>
              </a:solidFill>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7290" y="1214422"/>
            <a:ext cx="7429552" cy="4401205"/>
          </a:xfrm>
          <a:prstGeom prst="rect">
            <a:avLst/>
          </a:prstGeom>
        </p:spPr>
        <p:txBody>
          <a:bodyPr wrap="square">
            <a:spAutoFit/>
          </a:bodyPr>
          <a:lstStyle/>
          <a:p>
            <a:pPr algn="just"/>
            <a:r>
              <a:rPr lang="fa-IR" sz="2800" b="1" dirty="0" smtClean="0">
                <a:cs typeface="B Nazanin" pitchFamily="2" charset="-78"/>
              </a:rPr>
              <a:t>اطلاعات یکی از اساسی ترین اجزای سیستم های استاندارد و کیفیت است. </a:t>
            </a:r>
          </a:p>
          <a:p>
            <a:pPr algn="just">
              <a:buFontTx/>
              <a:buChar char="-"/>
            </a:pPr>
            <a:r>
              <a:rPr lang="fa-IR" sz="2800" b="1" dirty="0" smtClean="0">
                <a:cs typeface="B Nazanin" pitchFamily="2" charset="-78"/>
              </a:rPr>
              <a:t>به منظور حرکت در جهت بهبود در کیفیت، سازمان ها نیاز به اطلاعات خوب دارند. داده های خوب برای:</a:t>
            </a:r>
          </a:p>
          <a:p>
            <a:pPr algn="just">
              <a:buFontTx/>
              <a:buChar char="-"/>
            </a:pPr>
            <a:r>
              <a:rPr lang="fa-IR" sz="2800" b="1" dirty="0" smtClean="0">
                <a:cs typeface="B Nazanin" pitchFamily="2" charset="-78"/>
              </a:rPr>
              <a:t>برنامه ریزی</a:t>
            </a:r>
          </a:p>
          <a:p>
            <a:pPr algn="just">
              <a:buFontTx/>
              <a:buChar char="-"/>
            </a:pPr>
            <a:r>
              <a:rPr lang="fa-IR" sz="2800" b="1" dirty="0" smtClean="0">
                <a:cs typeface="B Nazanin" pitchFamily="2" charset="-78"/>
              </a:rPr>
              <a:t>محاسبه دستمزد</a:t>
            </a:r>
          </a:p>
          <a:p>
            <a:pPr algn="just">
              <a:buFontTx/>
              <a:buChar char="-"/>
            </a:pPr>
            <a:r>
              <a:rPr lang="fa-IR" sz="2800" b="1" dirty="0" smtClean="0">
                <a:cs typeface="B Nazanin" pitchFamily="2" charset="-78"/>
              </a:rPr>
              <a:t>اجرا</a:t>
            </a:r>
          </a:p>
          <a:p>
            <a:pPr algn="just">
              <a:buFontTx/>
              <a:buChar char="-"/>
            </a:pPr>
            <a:r>
              <a:rPr lang="fa-IR" sz="2800" b="1" dirty="0" smtClean="0">
                <a:cs typeface="B Nazanin" pitchFamily="2" charset="-78"/>
              </a:rPr>
              <a:t>مدیریت</a:t>
            </a:r>
          </a:p>
          <a:p>
            <a:pPr algn="just">
              <a:buFontTx/>
              <a:buChar char="-"/>
            </a:pPr>
            <a:r>
              <a:rPr lang="fa-IR" sz="2800" b="1" dirty="0" smtClean="0">
                <a:cs typeface="B Nazanin" pitchFamily="2" charset="-78"/>
              </a:rPr>
              <a:t>ارزیابی خدمات </a:t>
            </a:r>
          </a:p>
          <a:p>
            <a:pPr algn="just">
              <a:buNone/>
            </a:pPr>
            <a:r>
              <a:rPr lang="fa-IR" sz="2800" b="1" dirty="0" smtClean="0">
                <a:cs typeface="B Nazanin" pitchFamily="2" charset="-78"/>
              </a:rPr>
              <a:t> ضروری هستند.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1538" y="1357298"/>
            <a:ext cx="8072462" cy="4588996"/>
          </a:xfrm>
        </p:spPr>
        <p:txBody>
          <a:bodyPr>
            <a:normAutofit/>
          </a:bodyPr>
          <a:lstStyle/>
          <a:p>
            <a:pPr algn="just"/>
            <a:r>
              <a:rPr lang="fa-IR" sz="2400" dirty="0" smtClean="0">
                <a:cs typeface="B Nazanin" pitchFamily="2" charset="-78"/>
              </a:rPr>
              <a:t>1- شاخص براساس تعريف موافقت شده بنا نهاده شود وجامع باشد.</a:t>
            </a:r>
          </a:p>
          <a:p>
            <a:pPr algn="just"/>
            <a:r>
              <a:rPr lang="fa-IR" sz="2400" dirty="0" smtClean="0">
                <a:cs typeface="B Nazanin" pitchFamily="2" charset="-78"/>
              </a:rPr>
              <a:t>2-حساس واختصاصي باشد.</a:t>
            </a:r>
          </a:p>
          <a:p>
            <a:pPr algn="just"/>
            <a:r>
              <a:rPr lang="fa-IR" sz="2400" dirty="0" smtClean="0">
                <a:cs typeface="B Nazanin" pitchFamily="2" charset="-78"/>
              </a:rPr>
              <a:t>3-دقيق وقابل اطمينان باشد.</a:t>
            </a:r>
          </a:p>
          <a:p>
            <a:pPr algn="just"/>
            <a:r>
              <a:rPr lang="fa-IR" sz="2400" dirty="0" smtClean="0">
                <a:cs typeface="B Nazanin" pitchFamily="2" charset="-78"/>
              </a:rPr>
              <a:t>4-تمايز كننده باشد.</a:t>
            </a:r>
          </a:p>
          <a:p>
            <a:pPr algn="just"/>
            <a:r>
              <a:rPr lang="fa-IR" sz="2400" dirty="0" smtClean="0">
                <a:cs typeface="B Nazanin" pitchFamily="2" charset="-78"/>
              </a:rPr>
              <a:t>5-براي استفاده كنندگان كاملا واضح باشد(مثلاً اگر براي كلينيسين ها باشد، مناسب ومربوط به آنها باشد.)</a:t>
            </a:r>
          </a:p>
          <a:p>
            <a:pPr algn="just"/>
            <a:r>
              <a:rPr lang="fa-IR" sz="2400" dirty="0" smtClean="0">
                <a:cs typeface="B Nazanin" pitchFamily="2" charset="-78"/>
              </a:rPr>
              <a:t>6-امكان مقايسه مفيد را ايجادكند.</a:t>
            </a:r>
          </a:p>
          <a:p>
            <a:pPr algn="just"/>
            <a:r>
              <a:rPr lang="fa-IR" sz="2400" dirty="0" smtClean="0">
                <a:cs typeface="B Nazanin" pitchFamily="2" charset="-78"/>
              </a:rPr>
              <a:t>7-مبتني برشواهد باشد.</a:t>
            </a:r>
            <a:endParaRPr lang="fa-IR" sz="2400" dirty="0">
              <a:cs typeface="B Nazanin" pitchFamily="2" charset="-78"/>
            </a:endParaRPr>
          </a:p>
        </p:txBody>
      </p:sp>
      <p:sp>
        <p:nvSpPr>
          <p:cNvPr id="4" name="Rectangle 3"/>
          <p:cNvSpPr/>
          <p:nvPr/>
        </p:nvSpPr>
        <p:spPr>
          <a:xfrm>
            <a:off x="1142976" y="500042"/>
            <a:ext cx="7461592" cy="707886"/>
          </a:xfrm>
          <a:prstGeom prst="rect">
            <a:avLst/>
          </a:prstGeom>
        </p:spPr>
        <p:txBody>
          <a:bodyPr wrap="square">
            <a:spAutoFit/>
          </a:bodyPr>
          <a:lstStyle/>
          <a:p>
            <a:r>
              <a:rPr lang="fa-IR" sz="4000" b="1" dirty="0" smtClean="0">
                <a:solidFill>
                  <a:srgbClr val="C00000"/>
                </a:solidFill>
                <a:cs typeface="B Nazanin" pitchFamily="2" charset="-78"/>
              </a:rPr>
              <a:t>خصوصيات يك شاخص ايده ال</a:t>
            </a:r>
            <a:endParaRPr lang="fa-IR" sz="4000" b="1" dirty="0">
              <a:solidFill>
                <a:srgbClr val="C00000"/>
              </a:solidFill>
              <a:cs typeface="B Nazanin"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latin typeface="B Nazanin"/>
              </a:rPr>
              <a:t>شاخص های ساختاری</a:t>
            </a:r>
            <a:endParaRPr lang="en-US" dirty="0">
              <a:latin typeface="B Nazanin"/>
            </a:endParaRPr>
          </a:p>
        </p:txBody>
      </p:sp>
      <p:sp>
        <p:nvSpPr>
          <p:cNvPr id="3" name="Content Placeholder 2"/>
          <p:cNvSpPr>
            <a:spLocks noGrp="1"/>
          </p:cNvSpPr>
          <p:nvPr>
            <p:ph sz="quarter" idx="1"/>
          </p:nvPr>
        </p:nvSpPr>
        <p:spPr/>
        <p:txBody>
          <a:bodyPr/>
          <a:lstStyle/>
          <a:p>
            <a:pPr algn="just"/>
            <a:r>
              <a:rPr lang="fa-IR" dirty="0"/>
              <a:t>از شاخص های ساختاری آن هایی که تغییراتی در فرایند یا پیامد یک مراقبت را باعث می شوند، مطلوب ترند مانندسنجه هایی که بر خصوصیات بیمارستان یا ارائه دهندگان خدمت تاکید می کنند</a:t>
            </a:r>
            <a:r>
              <a:rPr lang="fa-IR" dirty="0" smtClean="0"/>
              <a:t>.</a:t>
            </a:r>
            <a:endParaRPr lang="en-US" dirty="0"/>
          </a:p>
          <a:p>
            <a:pPr marL="0" indent="0" algn="just">
              <a:buNone/>
            </a:pPr>
            <a:r>
              <a:rPr lang="fa-IR" dirty="0" smtClean="0"/>
              <a:t>تعداد تخت های بستری</a:t>
            </a:r>
          </a:p>
          <a:p>
            <a:pPr marL="0" indent="0" algn="just">
              <a:buNone/>
            </a:pPr>
            <a:r>
              <a:rPr lang="fa-IR" dirty="0" smtClean="0"/>
              <a:t>نسبت پرستار به تخت</a:t>
            </a:r>
          </a:p>
          <a:p>
            <a:pPr marL="0" indent="0" algn="just">
              <a:buNone/>
            </a:pPr>
            <a:r>
              <a:rPr lang="fa-IR" dirty="0" smtClean="0"/>
              <a:t>تعدادپزشکان متخصص</a:t>
            </a:r>
          </a:p>
          <a:p>
            <a:pPr marL="0" indent="0" algn="just">
              <a:buNone/>
            </a:pPr>
            <a:r>
              <a:rPr lang="fa-IR" dirty="0" smtClean="0"/>
              <a:t>ضریب اشغال تخت</a:t>
            </a:r>
          </a:p>
          <a:p>
            <a:pPr marL="0" indent="0" algn="just">
              <a:buNone/>
            </a:pPr>
            <a:r>
              <a:rPr lang="fa-IR" dirty="0" smtClean="0"/>
              <a:t>....</a:t>
            </a:r>
            <a:endParaRPr lang="en-US" dirty="0" smtClean="0"/>
          </a:p>
          <a:p>
            <a:pPr marL="0" indent="0" algn="just">
              <a:buNone/>
            </a:pPr>
            <a:endParaRPr lang="en-US" dirty="0"/>
          </a:p>
        </p:txBody>
      </p:sp>
    </p:spTree>
    <p:extLst>
      <p:ext uri="{BB962C8B-B14F-4D97-AF65-F5344CB8AC3E}">
        <p14:creationId xmlns:p14="http://schemas.microsoft.com/office/powerpoint/2010/main" val="3161022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شاخص های فرایندی</a:t>
            </a:r>
            <a:endParaRPr lang="en-US" dirty="0"/>
          </a:p>
        </p:txBody>
      </p:sp>
      <p:sp>
        <p:nvSpPr>
          <p:cNvPr id="3" name="Content Placeholder 2"/>
          <p:cNvSpPr>
            <a:spLocks noGrp="1"/>
          </p:cNvSpPr>
          <p:nvPr>
            <p:ph sz="quarter" idx="1"/>
          </p:nvPr>
        </p:nvSpPr>
        <p:spPr/>
        <p:txBody>
          <a:bodyPr/>
          <a:lstStyle/>
          <a:p>
            <a:endParaRPr lang="fa-IR" dirty="0"/>
          </a:p>
          <a:p>
            <a:pPr marL="0" indent="0">
              <a:buNone/>
            </a:pPr>
            <a:r>
              <a:rPr lang="fa-IR" dirty="0">
                <a:latin typeface="B Nazanin"/>
              </a:rPr>
              <a:t>شاخص های فرایندی مفیدند وقتی </a:t>
            </a:r>
            <a:r>
              <a:rPr lang="fa-IR" dirty="0" smtClean="0">
                <a:latin typeface="B Nazanin"/>
              </a:rPr>
              <a:t>که</a:t>
            </a:r>
          </a:p>
          <a:p>
            <a:r>
              <a:rPr lang="fa-IR" dirty="0" smtClean="0">
                <a:latin typeface="B Nazanin"/>
              </a:rPr>
              <a:t> </a:t>
            </a:r>
            <a:r>
              <a:rPr lang="fa-IR" dirty="0">
                <a:latin typeface="B Nazanin"/>
              </a:rPr>
              <a:t>ارتقا کیفیت هدف فرایند اندازه گیری باشد</a:t>
            </a:r>
          </a:p>
          <a:p>
            <a:r>
              <a:rPr lang="fa-IR" dirty="0" smtClean="0">
                <a:latin typeface="B Nazanin"/>
              </a:rPr>
              <a:t>زمان کم است.</a:t>
            </a:r>
            <a:endParaRPr lang="fa-IR" dirty="0">
              <a:latin typeface="B Nazanin"/>
            </a:endParaRPr>
          </a:p>
          <a:p>
            <a:r>
              <a:rPr lang="fa-IR" dirty="0" smtClean="0">
                <a:latin typeface="B Nazanin"/>
              </a:rPr>
              <a:t>عملکرد </a:t>
            </a:r>
            <a:r>
              <a:rPr lang="fa-IR" dirty="0">
                <a:latin typeface="B Nazanin"/>
              </a:rPr>
              <a:t>تعدادکمی از ارائه کنندگان خدمت مد نظر باشد</a:t>
            </a:r>
          </a:p>
          <a:p>
            <a:r>
              <a:rPr lang="fa-IR" dirty="0" smtClean="0">
                <a:latin typeface="B Nazanin"/>
              </a:rPr>
              <a:t>وقتی </a:t>
            </a:r>
            <a:r>
              <a:rPr lang="fa-IR" dirty="0">
                <a:latin typeface="B Nazanin"/>
              </a:rPr>
              <a:t>که ابزار تطبیق وطبقه بندی کردن موجود نباشد. </a:t>
            </a:r>
            <a:endParaRPr lang="fa-IR" dirty="0" smtClean="0">
              <a:latin typeface="B Nazanin"/>
            </a:endParaRPr>
          </a:p>
          <a:p>
            <a:pPr marL="0" indent="0">
              <a:buNone/>
            </a:pPr>
            <a:r>
              <a:rPr lang="fa-IR" dirty="0" smtClean="0">
                <a:latin typeface="B Nazanin"/>
              </a:rPr>
              <a:t>داده </a:t>
            </a:r>
            <a:r>
              <a:rPr lang="fa-IR" dirty="0">
                <a:latin typeface="B Nazanin"/>
              </a:rPr>
              <a:t>های فرایندی به راحتی تفسیر می شود ونسبت به تفاوت های کمتر حساس تر است. به طور مثال یک شاخص فرایندی که مشخص کند آیا بیماران سکته مغزی داروی درست مصرف می کنند بهتر قابل اندازه گیری است تا اندازه گیری مرگ ومیر سی روزه این بیماران</a:t>
            </a:r>
            <a:r>
              <a:rPr lang="fa-IR" dirty="0" smtClean="0">
                <a:latin typeface="B Nazanin"/>
              </a:rPr>
              <a:t>.</a:t>
            </a:r>
          </a:p>
          <a:p>
            <a:endParaRPr lang="fa-IR" dirty="0">
              <a:latin typeface="B Nazanin"/>
            </a:endParaRPr>
          </a:p>
          <a:p>
            <a:endParaRPr lang="fa-IR" dirty="0">
              <a:latin typeface="B Nazanin"/>
            </a:endParaRPr>
          </a:p>
          <a:p>
            <a:pPr marL="0" indent="0">
              <a:buNone/>
            </a:pPr>
            <a:endParaRPr lang="fa-IR" dirty="0" smtClean="0">
              <a:latin typeface="B Nazanin"/>
            </a:endParaRPr>
          </a:p>
          <a:p>
            <a:endParaRPr lang="fa-IR" dirty="0"/>
          </a:p>
          <a:p>
            <a:endParaRPr lang="fa-IR" dirty="0" smtClean="0"/>
          </a:p>
          <a:p>
            <a:endParaRPr lang="en-US" dirty="0"/>
          </a:p>
        </p:txBody>
      </p:sp>
    </p:spTree>
    <p:extLst>
      <p:ext uri="{BB962C8B-B14F-4D97-AF65-F5344CB8AC3E}">
        <p14:creationId xmlns:p14="http://schemas.microsoft.com/office/powerpoint/2010/main" val="1501495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شاخص های پیامد</a:t>
            </a:r>
            <a:endParaRPr lang="en-US" dirty="0"/>
          </a:p>
        </p:txBody>
      </p:sp>
      <p:sp>
        <p:nvSpPr>
          <p:cNvPr id="3" name="Content Placeholder 2"/>
          <p:cNvSpPr>
            <a:spLocks noGrp="1"/>
          </p:cNvSpPr>
          <p:nvPr>
            <p:ph sz="quarter" idx="1"/>
          </p:nvPr>
        </p:nvSpPr>
        <p:spPr/>
        <p:txBody>
          <a:bodyPr>
            <a:normAutofit fontScale="92500" lnSpcReduction="10000"/>
          </a:bodyPr>
          <a:lstStyle/>
          <a:p>
            <a:pPr marL="0" indent="0">
              <a:buNone/>
            </a:pPr>
            <a:endParaRPr lang="fa-IR" dirty="0"/>
          </a:p>
          <a:p>
            <a:r>
              <a:rPr lang="fa-IR" dirty="0"/>
              <a:t>شاخص های پیامدی در موارد زیر مفیدند</a:t>
            </a:r>
          </a:p>
          <a:p>
            <a:endParaRPr lang="fa-IR" dirty="0"/>
          </a:p>
          <a:p>
            <a:r>
              <a:rPr lang="fa-IR" dirty="0"/>
              <a:t>پیامد هایی که می تواندتحت تاثیر مراقبت سلامتی باشد</a:t>
            </a:r>
          </a:p>
          <a:p>
            <a:r>
              <a:rPr lang="fa-IR" dirty="0"/>
              <a:t>زمان طولانی مدنظر باشد</a:t>
            </a:r>
          </a:p>
          <a:p>
            <a:r>
              <a:rPr lang="fa-IR" dirty="0"/>
              <a:t>عملکرد کل سیستم </a:t>
            </a:r>
            <a:r>
              <a:rPr lang="fa-IR" dirty="0" smtClean="0"/>
              <a:t>مدنظر </a:t>
            </a:r>
            <a:r>
              <a:rPr lang="fa-IR" dirty="0"/>
              <a:t>باشد</a:t>
            </a:r>
          </a:p>
          <a:p>
            <a:r>
              <a:rPr lang="fa-IR" dirty="0"/>
              <a:t>حجم زیادی از موارد قابل دسترس باشد</a:t>
            </a:r>
          </a:p>
          <a:p>
            <a:r>
              <a:rPr lang="fa-IR" dirty="0"/>
              <a:t>به طور خلاصه شاخص های پیامدی در مواردی که مفید است که مراقبت هایی که به وسیله تعداد زیادی ارائه کننده خدمت در طی مدت زمان طولانی ارائه شود یا به منظور تعیین مشکل در اجرای یک فرایند باشد. پس جمع آوری داده های استانداردو تطبیق خطربرای داده های پیامدی بسیار اهمیت دارد. به طور مثال یک مرکز درمان سرطان برای بررسی موارد بقا سرطان  مناسب تر از یک بیمارستان عمومی است. فراوانی یک حادثه در جمعیت  هم مفید بودن یک شاخص مهم است.</a:t>
            </a:r>
          </a:p>
          <a:p>
            <a:endParaRPr lang="en-US" dirty="0"/>
          </a:p>
        </p:txBody>
      </p:sp>
    </p:spTree>
    <p:extLst>
      <p:ext uri="{BB962C8B-B14F-4D97-AF65-F5344CB8AC3E}">
        <p14:creationId xmlns:p14="http://schemas.microsoft.com/office/powerpoint/2010/main" val="48473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انتخاب شاخص ها</a:t>
            </a:r>
            <a:endParaRPr lang="en-US" dirty="0"/>
          </a:p>
        </p:txBody>
      </p:sp>
      <p:sp>
        <p:nvSpPr>
          <p:cNvPr id="3" name="Content Placeholder 2"/>
          <p:cNvSpPr>
            <a:spLocks noGrp="1"/>
          </p:cNvSpPr>
          <p:nvPr>
            <p:ph sz="quarter" idx="1"/>
          </p:nvPr>
        </p:nvSpPr>
        <p:spPr/>
        <p:txBody>
          <a:bodyPr/>
          <a:lstStyle/>
          <a:p>
            <a:r>
              <a:rPr lang="fa-IR" dirty="0" smtClean="0"/>
              <a:t>سیاست گزاران وقانون گزاران معمولاً به اطلاعات پیامدی نیاز دارند</a:t>
            </a:r>
          </a:p>
          <a:p>
            <a:pPr marL="0" indent="0">
              <a:buNone/>
            </a:pPr>
            <a:r>
              <a:rPr lang="fa-IR" dirty="0" smtClean="0"/>
              <a:t>در حالی که پرسنل دخیل در برنامه ریزی معمولاً به جزییات ساختاری، فرایندی، برون دادی نیز نیاز دارند.</a:t>
            </a:r>
          </a:p>
          <a:p>
            <a:pPr marL="0" indent="0">
              <a:buNone/>
            </a:pPr>
            <a:r>
              <a:rPr lang="fa-IR" dirty="0" smtClean="0"/>
              <a:t>برای هر شاخص داده های پایه بایستی جمع آوری شوندتا پیشرفت به مرور زمان مشخص شود.</a:t>
            </a:r>
          </a:p>
          <a:p>
            <a:pPr marL="0" indent="0">
              <a:buNone/>
            </a:pPr>
            <a:r>
              <a:rPr lang="fa-IR" dirty="0" smtClean="0"/>
              <a:t>مقایسه شاخص های واقعی با اهداف برای  تصمیم گیرندگان این فرصت را فراهم می آوردکه پیشرفت برنامه ها و سیاست ها راازیابی کنند.</a:t>
            </a:r>
          </a:p>
          <a:p>
            <a:pPr marL="0" indent="0">
              <a:buNone/>
            </a:pPr>
            <a:r>
              <a:rPr lang="fa-IR" dirty="0" smtClean="0"/>
              <a:t>پس مسئولیت جمع آوری داده ها برای محاسبه شاخص ها به فرد یا افرادی داده شود تا از جمع آوری منظم آنها اطمینان حاصل شود.</a:t>
            </a:r>
            <a:endParaRPr lang="en-US" dirty="0"/>
          </a:p>
        </p:txBody>
      </p:sp>
    </p:spTree>
    <p:extLst>
      <p:ext uri="{BB962C8B-B14F-4D97-AF65-F5344CB8AC3E}">
        <p14:creationId xmlns:p14="http://schemas.microsoft.com/office/powerpoint/2010/main" val="3692253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5984" y="357166"/>
            <a:ext cx="6172200" cy="1894362"/>
          </a:xfrm>
        </p:spPr>
        <p:txBody>
          <a:bodyPr/>
          <a:lstStyle/>
          <a:p>
            <a:r>
              <a:rPr lang="en-US" sz="4400" dirty="0" smtClean="0"/>
              <a:t>Clinical indicators</a:t>
            </a:r>
            <a:r>
              <a:rPr lang="en-US" dirty="0" smtClean="0"/>
              <a:t/>
            </a:r>
            <a:br>
              <a:rPr lang="en-US" dirty="0" smtClean="0"/>
            </a:br>
            <a:endParaRPr lang="fa-IR" dirty="0"/>
          </a:p>
        </p:txBody>
      </p:sp>
      <p:sp>
        <p:nvSpPr>
          <p:cNvPr id="3" name="Subtitle 2"/>
          <p:cNvSpPr>
            <a:spLocks noGrp="1"/>
          </p:cNvSpPr>
          <p:nvPr>
            <p:ph type="subTitle" idx="1"/>
          </p:nvPr>
        </p:nvSpPr>
        <p:spPr>
          <a:xfrm>
            <a:off x="2285984" y="1928802"/>
            <a:ext cx="6172200" cy="3946054"/>
          </a:xfrm>
        </p:spPr>
        <p:txBody>
          <a:bodyPr>
            <a:normAutofit/>
          </a:bodyPr>
          <a:lstStyle/>
          <a:p>
            <a:pPr algn="r"/>
            <a:r>
              <a:rPr lang="fa-IR" sz="2800" dirty="0" smtClean="0">
                <a:cs typeface="B Nazanin" pitchFamily="2" charset="-78"/>
              </a:rPr>
              <a:t>تعريف: </a:t>
            </a:r>
          </a:p>
          <a:p>
            <a:pPr algn="r">
              <a:buFont typeface="Wingdings" pitchFamily="2" charset="2"/>
              <a:buChar char="v"/>
            </a:pPr>
            <a:r>
              <a:rPr lang="fa-IR" sz="2400" dirty="0" smtClean="0">
                <a:cs typeface="B Nazanin" pitchFamily="2" charset="-78"/>
              </a:rPr>
              <a:t>ابزاري است كه اطلاعات را در اختيار ما قرار مي دهد.</a:t>
            </a:r>
          </a:p>
          <a:p>
            <a:pPr algn="r">
              <a:buFont typeface="Wingdings" pitchFamily="2" charset="2"/>
              <a:buChar char="v"/>
            </a:pPr>
            <a:r>
              <a:rPr lang="fa-IR" sz="2400" dirty="0" smtClean="0">
                <a:cs typeface="B Nazanin" pitchFamily="2" charset="-78"/>
              </a:rPr>
              <a:t>فاكتوريا متغير كمي يا كيفي است كه يك ابزار ساده وقابل اطميناني را براي اندازه گيري عملكرد،  تغييرا ت در مداخله ، ارزيابي عملكردهاي توسعه اي فراهم مي كند.</a:t>
            </a:r>
          </a:p>
          <a:p>
            <a:pPr algn="r">
              <a:buFont typeface="Wingdings" pitchFamily="2" charset="2"/>
              <a:buChar char="v"/>
            </a:pPr>
            <a:r>
              <a:rPr lang="fa-IR" sz="2400" dirty="0" smtClean="0">
                <a:cs typeface="B Nazanin" pitchFamily="2" charset="-78"/>
              </a:rPr>
              <a:t>يك متغير مي باشد كه هدف آن اندازه گيري تغييرات در يك پديده يا فرايند مي باشد.</a:t>
            </a:r>
          </a:p>
          <a:p>
            <a:pPr algn="r">
              <a:buFont typeface="Wingdings" pitchFamily="2" charset="2"/>
              <a:buChar char="v"/>
            </a:pPr>
            <a:r>
              <a:rPr lang="fa-IR" sz="2400" dirty="0" smtClean="0">
                <a:cs typeface="B Nazanin" pitchFamily="2" charset="-78"/>
              </a:rPr>
              <a:t>توصيفي از اهداف پروژه برحسب كميت، كيفيت، گروه هدف، زمان ومكان مي باشد.</a:t>
            </a:r>
          </a:p>
          <a:p>
            <a:pPr algn="r">
              <a:buFont typeface="Wingdings" pitchFamily="2" charset="2"/>
              <a:buChar char="v"/>
            </a:pPr>
            <a:endParaRPr lang="fa-IR" dirty="0">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2285992"/>
            <a:ext cx="6172200" cy="1894362"/>
          </a:xfrm>
        </p:spPr>
        <p:txBody>
          <a:bodyPr>
            <a:noAutofit/>
          </a:bodyPr>
          <a:lstStyle/>
          <a:p>
            <a:pPr algn="ctr"/>
            <a:r>
              <a:rPr lang="fa-IR" sz="5400" dirty="0" smtClean="0">
                <a:cs typeface="B Nazanin" pitchFamily="2" charset="-78"/>
              </a:rPr>
              <a:t>بنابراين شاخص يك جزء جدايي ناپذير“ سيستم پاسخگو“ مي باشد. </a:t>
            </a:r>
            <a:endParaRPr lang="fa-IR" sz="5400" dirty="0">
              <a:cs typeface="B Nazanin" pitchFamily="2" charset="-78"/>
            </a:endParaRPr>
          </a:p>
        </p:txBody>
      </p:sp>
      <p:sp>
        <p:nvSpPr>
          <p:cNvPr id="3" name="Subtitle 2"/>
          <p:cNvSpPr>
            <a:spLocks noGrp="1"/>
          </p:cNvSpPr>
          <p:nvPr>
            <p:ph type="subTitle" idx="1"/>
          </p:nvPr>
        </p:nvSpPr>
        <p:spPr/>
        <p:txBody>
          <a:bodyPr/>
          <a:lstStyle/>
          <a:p>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fa-IR"/>
          </a:p>
        </p:txBody>
      </p:sp>
      <p:sp>
        <p:nvSpPr>
          <p:cNvPr id="4" name="Rectangle 3"/>
          <p:cNvSpPr/>
          <p:nvPr/>
        </p:nvSpPr>
        <p:spPr>
          <a:xfrm>
            <a:off x="3929058" y="357166"/>
            <a:ext cx="2767104" cy="923330"/>
          </a:xfrm>
          <a:prstGeom prst="rect">
            <a:avLst/>
          </a:prstGeom>
        </p:spPr>
        <p:txBody>
          <a:bodyPr wrap="none">
            <a:spAutoFit/>
          </a:bodyPr>
          <a:lstStyle/>
          <a:p>
            <a:pPr algn="ctr"/>
            <a:r>
              <a:rPr lang="fa-IR" sz="5400" dirty="0" smtClean="0">
                <a:solidFill>
                  <a:srgbClr val="FF0000"/>
                </a:solidFill>
                <a:cs typeface="B Nazanin" pitchFamily="2" charset="-78"/>
              </a:rPr>
              <a:t>انواع شاخص</a:t>
            </a:r>
          </a:p>
        </p:txBody>
      </p:sp>
      <p:sp>
        <p:nvSpPr>
          <p:cNvPr id="5" name="Rectangle 4"/>
          <p:cNvSpPr/>
          <p:nvPr/>
        </p:nvSpPr>
        <p:spPr>
          <a:xfrm>
            <a:off x="1357290" y="1285860"/>
            <a:ext cx="7550102" cy="3108543"/>
          </a:xfrm>
          <a:prstGeom prst="rect">
            <a:avLst/>
          </a:prstGeom>
        </p:spPr>
        <p:txBody>
          <a:bodyPr wrap="square">
            <a:spAutoFit/>
          </a:bodyPr>
          <a:lstStyle/>
          <a:p>
            <a:pPr lvl="2"/>
            <a:endParaRPr lang="fa-IR" sz="2800" dirty="0" smtClean="0">
              <a:cs typeface="B Nazanin" pitchFamily="2" charset="-78"/>
            </a:endParaRPr>
          </a:p>
          <a:p>
            <a:pPr lvl="2"/>
            <a:r>
              <a:rPr lang="fa-IR" sz="2800" dirty="0" smtClean="0">
                <a:cs typeface="B Nazanin" pitchFamily="2" charset="-78"/>
              </a:rPr>
              <a:t>شاخص هاي </a:t>
            </a:r>
            <a:r>
              <a:rPr lang="en-US" sz="2800" dirty="0" smtClean="0">
                <a:cs typeface="B Nazanin" pitchFamily="2" charset="-78"/>
              </a:rPr>
              <a:t>rate- based</a:t>
            </a:r>
            <a:endParaRPr lang="fa-IR" sz="2800" dirty="0" smtClean="0">
              <a:cs typeface="B Nazanin" pitchFamily="2" charset="-78"/>
            </a:endParaRPr>
          </a:p>
          <a:p>
            <a:pPr lvl="2"/>
            <a:r>
              <a:rPr lang="fa-IR" sz="2800" dirty="0" smtClean="0">
                <a:cs typeface="B Nazanin" pitchFamily="2" charset="-78"/>
              </a:rPr>
              <a:t>شاخص هاي ورودي</a:t>
            </a:r>
          </a:p>
          <a:p>
            <a:pPr lvl="2"/>
            <a:r>
              <a:rPr lang="fa-IR" sz="2800" dirty="0" smtClean="0">
                <a:cs typeface="B Nazanin" pitchFamily="2" charset="-78"/>
              </a:rPr>
              <a:t>شاخص هاي فرايندي</a:t>
            </a:r>
          </a:p>
          <a:p>
            <a:pPr lvl="2"/>
            <a:r>
              <a:rPr lang="fa-IR" sz="2800" dirty="0" smtClean="0">
                <a:cs typeface="B Nazanin" pitchFamily="2" charset="-78"/>
              </a:rPr>
              <a:t>شاخص هاي برون دادي</a:t>
            </a:r>
          </a:p>
          <a:p>
            <a:pPr lvl="2"/>
            <a:r>
              <a:rPr lang="fa-IR" sz="2800" dirty="0" smtClean="0">
                <a:cs typeface="B Nazanin" pitchFamily="2" charset="-78"/>
              </a:rPr>
              <a:t>شاخص هاي پيامدي</a:t>
            </a:r>
          </a:p>
          <a:p>
            <a:pPr>
              <a:buFont typeface="Wingdings" pitchFamily="2" charset="2"/>
              <a:buChar char="v"/>
            </a:pPr>
            <a:endParaRPr lang="fa-I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1026" name="Picture 2"/>
          <p:cNvPicPr>
            <a:picLocks noChangeAspect="1" noChangeArrowheads="1"/>
          </p:cNvPicPr>
          <p:nvPr/>
        </p:nvPicPr>
        <p:blipFill>
          <a:blip r:embed="rId2"/>
          <a:srcRect/>
          <a:stretch>
            <a:fillRect/>
          </a:stretch>
        </p:blipFill>
        <p:spPr bwMode="auto">
          <a:xfrm>
            <a:off x="357158" y="0"/>
            <a:ext cx="8143931"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pic>
        <p:nvPicPr>
          <p:cNvPr id="2050" name="Picture 2"/>
          <p:cNvPicPr>
            <a:picLocks noChangeAspect="1" noChangeArrowheads="1"/>
          </p:cNvPicPr>
          <p:nvPr/>
        </p:nvPicPr>
        <p:blipFill>
          <a:blip r:embed="rId2"/>
          <a:srcRect/>
          <a:stretch>
            <a:fillRect/>
          </a:stretch>
        </p:blipFill>
        <p:spPr bwMode="auto">
          <a:xfrm>
            <a:off x="500034" y="214290"/>
            <a:ext cx="8643966" cy="642941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pic>
        <p:nvPicPr>
          <p:cNvPr id="3074" name="Picture 2"/>
          <p:cNvPicPr>
            <a:picLocks noChangeAspect="1" noChangeArrowheads="1"/>
          </p:cNvPicPr>
          <p:nvPr/>
        </p:nvPicPr>
        <p:blipFill>
          <a:blip r:embed="rId2"/>
          <a:srcRect/>
          <a:stretch>
            <a:fillRect/>
          </a:stretch>
        </p:blipFill>
        <p:spPr bwMode="auto">
          <a:xfrm>
            <a:off x="323850" y="428604"/>
            <a:ext cx="8496300" cy="60007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pic>
        <p:nvPicPr>
          <p:cNvPr id="4098" name="Picture 2"/>
          <p:cNvPicPr>
            <a:picLocks noChangeAspect="1" noChangeArrowheads="1"/>
          </p:cNvPicPr>
          <p:nvPr/>
        </p:nvPicPr>
        <p:blipFill>
          <a:blip r:embed="rId2"/>
          <a:srcRect/>
          <a:stretch>
            <a:fillRect/>
          </a:stretch>
        </p:blipFill>
        <p:spPr bwMode="auto">
          <a:xfrm>
            <a:off x="0" y="0"/>
            <a:ext cx="8786842" cy="685800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421</TotalTime>
  <Words>968</Words>
  <Application>Microsoft Office PowerPoint</Application>
  <PresentationFormat>On-screen Show (4:3)</PresentationFormat>
  <Paragraphs>124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Oriel</vt:lpstr>
      <vt:lpstr>بسم الله الرحمن الرحيم</vt:lpstr>
      <vt:lpstr>PowerPoint Presentation</vt:lpstr>
      <vt:lpstr>Clinical indicators </vt:lpstr>
      <vt:lpstr>بنابراين شاخص يك جزء جدايي ناپذير“ سيستم پاسخگو“ مي باشد.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شاخص های ساختاری</vt:lpstr>
      <vt:lpstr>شاخص های فرایندی</vt:lpstr>
      <vt:lpstr>شاخص های پیامد</vt:lpstr>
      <vt:lpstr>انتخاب شاخص ها</vt:lpstr>
    </vt:vector>
  </TitlesOfParts>
  <Company>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heidarpoor</dc:creator>
  <cp:lastModifiedBy>kian</cp:lastModifiedBy>
  <cp:revision>66</cp:revision>
  <dcterms:created xsi:type="dcterms:W3CDTF">2011-10-02T06:34:48Z</dcterms:created>
  <dcterms:modified xsi:type="dcterms:W3CDTF">2011-10-04T19:07:06Z</dcterms:modified>
</cp:coreProperties>
</file>